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68" r:id="rId3"/>
    <p:sldId id="291" r:id="rId4"/>
    <p:sldId id="294" r:id="rId5"/>
    <p:sldId id="292" r:id="rId6"/>
    <p:sldId id="290" r:id="rId7"/>
    <p:sldId id="302" r:id="rId8"/>
    <p:sldId id="307" r:id="rId9"/>
    <p:sldId id="303" r:id="rId10"/>
    <p:sldId id="312" r:id="rId11"/>
    <p:sldId id="308" r:id="rId12"/>
    <p:sldId id="309" r:id="rId13"/>
    <p:sldId id="311" r:id="rId14"/>
    <p:sldId id="310" r:id="rId15"/>
    <p:sldId id="313" r:id="rId16"/>
    <p:sldId id="314" r:id="rId17"/>
    <p:sldId id="316" r:id="rId18"/>
    <p:sldId id="323" r:id="rId19"/>
    <p:sldId id="329" r:id="rId20"/>
    <p:sldId id="328" r:id="rId21"/>
    <p:sldId id="318" r:id="rId22"/>
    <p:sldId id="325" r:id="rId23"/>
    <p:sldId id="326" r:id="rId24"/>
    <p:sldId id="327" r:id="rId25"/>
    <p:sldId id="324" r:id="rId26"/>
    <p:sldId id="295" r:id="rId27"/>
    <p:sldId id="25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2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E9E83-242F-1742-8F13-290E6F4BC008}" type="datetimeFigureOut">
              <a:rPr lang="en-US" smtClean="0"/>
              <a:t>12-03-16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69D2B-7DFB-2E45-8747-40ACA1235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Raising good</a:t>
            </a:r>
            <a:r>
              <a:rPr lang="en-US" baseline="0" dirty="0" smtClean="0"/>
              <a:t> science citizens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science relies on testing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</a:t>
            </a:r>
            <a:r>
              <a:rPr lang="en-US" baseline="0" dirty="0" smtClean="0"/>
              <a:t> to come up with their own list of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35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you even want chlorophyll in your bowel? What else is in your bowel? (Methane</a:t>
            </a:r>
            <a:r>
              <a:rPr lang="en-US" baseline="0" dirty="0" smtClean="0"/>
              <a:t> fart gas)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9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 S</a:t>
            </a:r>
            <a:r>
              <a:rPr lang="en-US" baseline="0" dirty="0" smtClean="0"/>
              <a:t> Q H P E More Q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69D2B-7DFB-2E45-8747-40ACA1235CA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extract “toxins” from your body through the “2,000 pores in your feet”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seemed likely to me that it was rust rather than toxins, since they have, after all, got a pair of metal electrodes in a salt water bath with a current passing across them.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71EFD-351F-DD4B-B65E-A4839685453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5D0F-1FCD-464A-A5FC-DB9F3E0C7539}" type="datetimeFigureOut">
              <a:rPr lang="en-US" smtClean="0"/>
              <a:pPr/>
              <a:t>12-03-16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84052-BE85-3C40-9406-08A930B2B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nderstandingscience.org" TargetMode="External"/><Relationship Id="rId3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105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How do we get students to think like scientists?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Fiona Rawle</a:t>
            </a:r>
            <a:endParaRPr lang="en-US" sz="3556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340" t="16056" r="24757" b="14531"/>
          <a:stretch/>
        </p:blipFill>
        <p:spPr>
          <a:xfrm>
            <a:off x="1" y="0"/>
            <a:ext cx="9144000" cy="185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66" y="183627"/>
            <a:ext cx="6337990" cy="60928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1999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Sciencebuddies.org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50" y="1422400"/>
            <a:ext cx="6591300" cy="401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“wrong” with the simplified, linear scientific method?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705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implies that scientific studies follow an constant, one-way recipe. (Reality: different order; different </a:t>
            </a:r>
            <a:r>
              <a:rPr lang="en-US" dirty="0" smtClean="0"/>
              <a:t>activities</a:t>
            </a:r>
            <a:r>
              <a:rPr lang="en-US" dirty="0" smtClean="0"/>
              <a:t>; repeats).</a:t>
            </a:r>
          </a:p>
          <a:p>
            <a:endParaRPr lang="en-US" dirty="0" smtClean="0"/>
          </a:p>
          <a:p>
            <a:r>
              <a:rPr lang="en-US" dirty="0" smtClean="0"/>
              <a:t>implies that science is done by individual scientists alone.  (Reality: different people might do different parts; collaboration; scientists actually talk to one another.) </a:t>
            </a:r>
          </a:p>
          <a:p>
            <a:r>
              <a:rPr lang="en-US" dirty="0" smtClean="0"/>
              <a:t>implies that science has little room for creativity. (Reality: process of science is exciting, dynamic, and unpredictable).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implies that science concludes. (Reality: investigations are often ongoing; conclusions are reversible).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3765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From: </a:t>
            </a:r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3-10 at 10.43.28 PM.png"/>
          <p:cNvPicPr>
            <a:picLocks noChangeAspect="1"/>
          </p:cNvPicPr>
          <p:nvPr/>
        </p:nvPicPr>
        <p:blipFill>
          <a:blip r:embed="rId2"/>
          <a:srcRect l="19378" t="29795" r="37989" b="6118"/>
          <a:stretch>
            <a:fillRect/>
          </a:stretch>
        </p:blipFill>
        <p:spPr>
          <a:xfrm>
            <a:off x="871207" y="0"/>
            <a:ext cx="729946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072" y="0"/>
            <a:ext cx="645458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08" y="302698"/>
            <a:ext cx="8496942" cy="6195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5236"/>
            <a:ext cx="9065210" cy="2274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706178"/>
            <a:ext cx="9134655" cy="1171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01"/>
            <a:ext cx="8229600" cy="21878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Science </a:t>
            </a:r>
            <a:r>
              <a:rPr lang="en-US" sz="5400" dirty="0" err="1" smtClean="0"/>
              <a:t>vs</a:t>
            </a:r>
            <a:r>
              <a:rPr lang="en-US" sz="5400" dirty="0" smtClean="0"/>
              <a:t> Pseudoscience</a:t>
            </a:r>
          </a:p>
          <a:p>
            <a:pPr algn="ctr">
              <a:buNone/>
            </a:pPr>
            <a:r>
              <a:rPr lang="en-US" sz="5400" dirty="0" smtClean="0"/>
              <a:t>Science </a:t>
            </a:r>
            <a:r>
              <a:rPr lang="en-US" sz="5400" dirty="0" err="1" smtClean="0"/>
              <a:t>vs</a:t>
            </a:r>
            <a:r>
              <a:rPr lang="en-US" sz="5400" dirty="0" smtClean="0"/>
              <a:t> Spin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57" y="2284414"/>
            <a:ext cx="7576635" cy="4827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13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www.understandingscience.org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958"/>
            <a:ext cx="8229600" cy="1143000"/>
          </a:xfrm>
        </p:spPr>
        <p:txBody>
          <a:bodyPr/>
          <a:lstStyle/>
          <a:p>
            <a:r>
              <a:rPr lang="en-US" dirty="0" smtClean="0"/>
              <a:t>Chlorophyll Supplementation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31965"/>
            <a:ext cx="8229600" cy="2047555"/>
          </a:xfrm>
        </p:spPr>
        <p:txBody>
          <a:bodyPr/>
          <a:lstStyle/>
          <a:p>
            <a:r>
              <a:rPr lang="en-US" dirty="0" smtClean="0"/>
              <a:t>“…take </a:t>
            </a:r>
            <a:r>
              <a:rPr lang="en-US" dirty="0" smtClean="0"/>
              <a:t>chlorophyll </a:t>
            </a:r>
            <a:r>
              <a:rPr lang="en-US" dirty="0" smtClean="0"/>
              <a:t>supplements to </a:t>
            </a:r>
            <a:r>
              <a:rPr lang="en-US" dirty="0" smtClean="0"/>
              <a:t>oxygenate your bowel”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23" y="1269958"/>
            <a:ext cx="3810000" cy="381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35" y="1269958"/>
            <a:ext cx="4899439" cy="3162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73" y="6475809"/>
            <a:ext cx="850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/>
              <a:t>See expanded description of this chlorophyll example in </a:t>
            </a:r>
            <a:r>
              <a:rPr lang="en-US" i="1" dirty="0" smtClean="0"/>
              <a:t>Bad Science </a:t>
            </a:r>
            <a:r>
              <a:rPr lang="en-US" dirty="0" smtClean="0"/>
              <a:t>by Ben </a:t>
            </a:r>
            <a:r>
              <a:rPr lang="en-US" dirty="0" err="1" smtClean="0"/>
              <a:t>Goldacre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chlorophyll oxygenate your bowel?</a:t>
            </a:r>
          </a:p>
          <a:p>
            <a:r>
              <a:rPr lang="en-US" dirty="0" smtClean="0"/>
              <a:t>Does chlorophyll contain oxygen?</a:t>
            </a:r>
          </a:p>
          <a:p>
            <a:r>
              <a:rPr lang="en-US" dirty="0" smtClean="0"/>
              <a:t>Can photosynthesis occur in your bowel?</a:t>
            </a:r>
          </a:p>
          <a:p>
            <a:r>
              <a:rPr lang="en-US" dirty="0" smtClean="0"/>
              <a:t>Do you want oxygen in your bowel?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 Mapping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597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Undergraduate curriculum mapping:</a:t>
            </a:r>
          </a:p>
          <a:p>
            <a:pPr lvl="1"/>
            <a:r>
              <a:rPr lang="en-US" dirty="0" smtClean="0"/>
              <a:t>Learning Outcomes</a:t>
            </a:r>
          </a:p>
          <a:p>
            <a:pPr lvl="1"/>
            <a:r>
              <a:rPr lang="en-US" dirty="0" smtClean="0"/>
              <a:t>BOK Map (Body of knowledge – concepts)</a:t>
            </a:r>
          </a:p>
          <a:p>
            <a:pPr lvl="1"/>
            <a:r>
              <a:rPr lang="en-US" dirty="0" smtClean="0"/>
              <a:t>Skill Map (Biology Skill Set)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Every LO gets mapped accordingly to:</a:t>
            </a:r>
          </a:p>
          <a:p>
            <a:pPr lvl="1"/>
            <a:r>
              <a:rPr lang="en-US" dirty="0" smtClean="0"/>
              <a:t>Taught, Assessed (-/T/A)</a:t>
            </a:r>
          </a:p>
          <a:p>
            <a:pPr lvl="1"/>
            <a:r>
              <a:rPr lang="en-US" dirty="0" smtClean="0"/>
              <a:t>Introduced, Reinforced, Advanced (I/R/A)</a:t>
            </a:r>
          </a:p>
          <a:p>
            <a:endParaRPr lang="en-US" dirty="0" smtClean="0"/>
          </a:p>
          <a:p>
            <a:r>
              <a:rPr lang="en-US" dirty="0" smtClean="0"/>
              <a:t>Using the review of the curriculum map to inform course redesign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350" y="425450"/>
            <a:ext cx="5575300" cy="600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Students assist in developing conceptual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 generated steps…</a:t>
            </a:r>
          </a:p>
          <a:p>
            <a:r>
              <a:rPr lang="en-US" dirty="0" smtClean="0"/>
              <a:t>Question the rationale.</a:t>
            </a:r>
          </a:p>
          <a:p>
            <a:r>
              <a:rPr lang="en-US" dirty="0" smtClean="0"/>
              <a:t>Question the source.</a:t>
            </a:r>
          </a:p>
          <a:p>
            <a:r>
              <a:rPr lang="en-US" dirty="0" smtClean="0"/>
              <a:t>Come up with a question.</a:t>
            </a:r>
          </a:p>
          <a:p>
            <a:r>
              <a:rPr lang="en-US" dirty="0" smtClean="0"/>
              <a:t>Come up with a hypothesis.</a:t>
            </a:r>
          </a:p>
          <a:p>
            <a:r>
              <a:rPr lang="en-US" dirty="0" smtClean="0"/>
              <a:t>Design a controlled experiment to test the claim.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2514" y="1213854"/>
            <a:ext cx="8273503" cy="51609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9720" y="1600200"/>
            <a:ext cx="318428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“Contains stem cells and DNA technology”</a:t>
            </a:r>
          </a:p>
          <a:p>
            <a:r>
              <a:rPr lang="en-US" dirty="0" smtClean="0"/>
              <a:t>“Replace aged cells with younger cells”</a:t>
            </a:r>
          </a:p>
          <a:p>
            <a:r>
              <a:rPr lang="en-US" dirty="0" smtClean="0"/>
              <a:t>“Repair damage”</a:t>
            </a:r>
          </a:p>
          <a:p>
            <a:r>
              <a:rPr lang="en-US" dirty="0" smtClean="0"/>
              <a:t>“Reverse the aging process”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Detox</a:t>
            </a:r>
            <a:r>
              <a:rPr lang="en-US" dirty="0" smtClean="0"/>
              <a:t> Foot Bath”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1447800"/>
            <a:ext cx="6350000" cy="461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10" y="540753"/>
            <a:ext cx="7393481" cy="619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Rationale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Source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Hypothesis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Prediction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More Questions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we assess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 assessments / inventories</a:t>
            </a:r>
          </a:p>
          <a:p>
            <a:r>
              <a:rPr lang="en-US" dirty="0" smtClean="0"/>
              <a:t>NOSCA (Nature of science concept assessment)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14"/>
            <a:ext cx="8229600" cy="1143000"/>
          </a:xfrm>
        </p:spPr>
        <p:txBody>
          <a:bodyPr/>
          <a:lstStyle/>
          <a:p>
            <a:r>
              <a:rPr lang="en-US" dirty="0" smtClean="0"/>
              <a:t>Acknowledgements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25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Mindy </a:t>
            </a:r>
            <a:r>
              <a:rPr lang="en-US" dirty="0" err="1" smtClean="0"/>
              <a:t>Thuna</a:t>
            </a:r>
            <a:r>
              <a:rPr lang="en-US" dirty="0" smtClean="0"/>
              <a:t>, Science Librarian</a:t>
            </a:r>
          </a:p>
          <a:p>
            <a:r>
              <a:rPr lang="en-US" dirty="0" smtClean="0"/>
              <a:t>Cleo Boyd, Academic Skills Centre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www.understandingscience.org</a:t>
            </a:r>
            <a:endParaRPr lang="en-US" dirty="0" smtClean="0"/>
          </a:p>
          <a:p>
            <a:r>
              <a:rPr lang="en-US" dirty="0" err="1" smtClean="0"/>
              <a:t>Koslowski</a:t>
            </a:r>
            <a:r>
              <a:rPr lang="en-US" dirty="0" smtClean="0"/>
              <a:t>, B. (1996). Theory and evidence: The development of scientific reasoning. Cambridge, MA: MIT Press.</a:t>
            </a:r>
          </a:p>
          <a:p>
            <a:r>
              <a:rPr lang="en-US" dirty="0" smtClean="0"/>
              <a:t>Zimmerman, C. (2000). The development of scientific reasoning skills. Developmental Review, 20, 99–149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Link to “experiment” on detox foot bath, used as a class example for critiquing experiments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=YlvUHukhT9Q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orontomi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46150"/>
            <a:ext cx="2933700" cy="130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181299" y="841792"/>
            <a:ext cx="6881071" cy="1594970"/>
            <a:chOff x="1181299" y="841792"/>
            <a:chExt cx="6881071" cy="1594970"/>
          </a:xfrm>
        </p:grpSpPr>
        <p:sp>
          <p:nvSpPr>
            <p:cNvPr id="4" name="Rounded Rectangle 3"/>
            <p:cNvSpPr/>
            <p:nvPr/>
          </p:nvSpPr>
          <p:spPr>
            <a:xfrm>
              <a:off x="1181299" y="841792"/>
              <a:ext cx="3322407" cy="159497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BIO152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Introduction to Evolution and Evolutionary Genetics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739963" y="841792"/>
              <a:ext cx="3322407" cy="159497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BIO153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Diversity of Organisms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81299" y="2436762"/>
            <a:ext cx="6881071" cy="2732121"/>
            <a:chOff x="1181299" y="2436762"/>
            <a:chExt cx="6881071" cy="2732121"/>
          </a:xfrm>
        </p:grpSpPr>
        <p:sp>
          <p:nvSpPr>
            <p:cNvPr id="6" name="Rounded Rectangle 5"/>
            <p:cNvSpPr/>
            <p:nvPr/>
          </p:nvSpPr>
          <p:spPr>
            <a:xfrm>
              <a:off x="1181299" y="2436762"/>
              <a:ext cx="3322407" cy="135867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BIO204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Introduction to Physiology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739963" y="2436762"/>
              <a:ext cx="3322407" cy="135867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BIO205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Ecology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81299" y="3795437"/>
              <a:ext cx="3322407" cy="137344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BIO206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Introductory Cell and Molecular Biology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739963" y="3795437"/>
              <a:ext cx="3322407" cy="137344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BIO207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Introductory 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Genetics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5025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Core Courses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181299" y="5168883"/>
            <a:ext cx="6881071" cy="1358678"/>
            <a:chOff x="1181299" y="5168883"/>
            <a:chExt cx="6881071" cy="1358678"/>
          </a:xfrm>
        </p:grpSpPr>
        <p:sp>
          <p:nvSpPr>
            <p:cNvPr id="11" name="Rounded Rectangle 10"/>
            <p:cNvSpPr/>
            <p:nvPr/>
          </p:nvSpPr>
          <p:spPr>
            <a:xfrm>
              <a:off x="1181299" y="5168883"/>
              <a:ext cx="3322407" cy="1358678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BIO215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Laboratory in Molecular Biology and Genetics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739963" y="5168883"/>
              <a:ext cx="3322407" cy="1358678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BIO360</a:t>
              </a:r>
            </a:p>
            <a:p>
              <a:pPr algn="ctr"/>
              <a:r>
                <a:rPr lang="en-US" sz="2400" b="1" dirty="0" smtClean="0">
                  <a:solidFill>
                    <a:srgbClr val="000000"/>
                  </a:solidFill>
                </a:rPr>
                <a:t>Biometrics I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BIO152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lay the foundation for future learning.</a:t>
            </a:r>
          </a:p>
          <a:p>
            <a:endParaRPr lang="en-US" dirty="0" smtClean="0"/>
          </a:p>
          <a:p>
            <a:r>
              <a:rPr lang="en-US" dirty="0" smtClean="0"/>
              <a:t>Students need to know how science works, rather than learning lists/collections of facts.</a:t>
            </a:r>
          </a:p>
          <a:p>
            <a:endParaRPr lang="en-US" dirty="0" smtClean="0"/>
          </a:p>
          <a:p>
            <a:r>
              <a:rPr lang="en-US" dirty="0" smtClean="0"/>
              <a:t>Need to learn to think like scientists…and later, think like scientists to learn.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1788338" y="1647501"/>
            <a:ext cx="5509499" cy="3361587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dirty="0"/>
              <a:t>Introductory Biology Course Re-Design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29516" y="765377"/>
            <a:ext cx="2537617" cy="2090513"/>
          </a:xfrm>
          <a:prstGeom prst="ellipse">
            <a:avLst/>
          </a:prstGeom>
          <a:solidFill>
            <a:srgbClr val="510B8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1. “Thinking Like a Scientist” Introductory Module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3286740" y="4092"/>
            <a:ext cx="2536862" cy="2090513"/>
          </a:xfrm>
          <a:prstGeom prst="ellipse">
            <a:avLst/>
          </a:prstGeom>
          <a:solidFill>
            <a:srgbClr val="184F0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2. Case Study Based Tutorial Sessions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149867" y="729125"/>
            <a:ext cx="2537617" cy="2090513"/>
          </a:xfrm>
          <a:prstGeom prst="ellipse">
            <a:avLst/>
          </a:prstGeom>
          <a:solidFill>
            <a:srgbClr val="78021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3. Inquiry Based Labs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6367377" y="3423832"/>
            <a:ext cx="2537617" cy="2090513"/>
          </a:xfrm>
          <a:prstGeom prst="ellipse">
            <a:avLst/>
          </a:prstGeom>
          <a:solidFill>
            <a:srgbClr val="110E8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4. “Science vs. Pseudoscience” Lecture Examples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226321" y="4644305"/>
            <a:ext cx="2536862" cy="2090513"/>
          </a:xfrm>
          <a:prstGeom prst="ellipse">
            <a:avLst/>
          </a:prstGeom>
          <a:solidFill>
            <a:srgbClr val="7753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5. Scientific Literacy Assignment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314103" y="3653426"/>
            <a:ext cx="2537617" cy="2090513"/>
          </a:xfrm>
          <a:prstGeom prst="ellipse">
            <a:avLst/>
          </a:prstGeom>
          <a:solidFill>
            <a:srgbClr val="004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6. Active Learning Exercises in Lecture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6000" dirty="0" smtClean="0"/>
              <a:t>Nature of science</a:t>
            </a:r>
          </a:p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Process of science</a:t>
            </a:r>
          </a:p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Scientific Reasoning Skills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The process of science exploration is not about “right answers”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Like A Scientist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44196" y="1600200"/>
            <a:ext cx="2879418" cy="15502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What is science?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55136" y="1600200"/>
            <a:ext cx="2879418" cy="155020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Who does science?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44196" y="3460541"/>
            <a:ext cx="5990358" cy="15502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000000"/>
                </a:solidFill>
              </a:rPr>
              <a:t>Process of Science</a:t>
            </a:r>
            <a:endParaRPr lang="en-US" sz="4400" b="1" dirty="0">
              <a:solidFill>
                <a:srgbClr val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44196" y="5307792"/>
            <a:ext cx="2879418" cy="15502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Science around you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355136" y="5307792"/>
            <a:ext cx="2879418" cy="15502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Why should you care?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34679" y="327646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Nature of science</a:t>
            </a:r>
          </a:p>
          <a:p>
            <a:pPr lvl="1"/>
            <a:r>
              <a:rPr lang="en-US" dirty="0" smtClean="0"/>
              <a:t>Processes of science</a:t>
            </a:r>
          </a:p>
          <a:p>
            <a:pPr lvl="1"/>
            <a:r>
              <a:rPr lang="en-US" dirty="0" smtClean="0"/>
              <a:t>Roles of evidence</a:t>
            </a:r>
          </a:p>
          <a:p>
            <a:pPr lvl="1"/>
            <a:r>
              <a:rPr lang="en-US" dirty="0" smtClean="0"/>
              <a:t>Roles of theory</a:t>
            </a:r>
          </a:p>
          <a:p>
            <a:pPr lvl="1"/>
            <a:r>
              <a:rPr lang="en-US" dirty="0" smtClean="0"/>
              <a:t>Generation of hypotheses</a:t>
            </a:r>
          </a:p>
          <a:p>
            <a:pPr lvl="1"/>
            <a:r>
              <a:rPr lang="en-US" dirty="0" smtClean="0"/>
              <a:t>Interpretation of data</a:t>
            </a:r>
          </a:p>
          <a:p>
            <a:pPr lvl="1"/>
            <a:r>
              <a:rPr lang="en-US" dirty="0" smtClean="0"/>
              <a:t>Creation and use of models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660" r="19588"/>
          <a:stretch/>
        </p:blipFill>
        <p:spPr>
          <a:xfrm>
            <a:off x="6362636" y="1287742"/>
            <a:ext cx="2781364" cy="508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279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do you think of when you hear the word “scientist”?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45430"/>
            <a:ext cx="3282420" cy="40865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446" y="2107882"/>
            <a:ext cx="22149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-old</a:t>
            </a:r>
          </a:p>
          <a:p>
            <a:r>
              <a:rPr lang="en-US" sz="2400" b="1" dirty="0" smtClean="0"/>
              <a:t>-smart</a:t>
            </a:r>
          </a:p>
          <a:p>
            <a:r>
              <a:rPr lang="en-US" sz="2400" b="1" dirty="0" smtClean="0"/>
              <a:t>-conducts experiments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780</Words>
  <Application>Microsoft Macintosh PowerPoint</Application>
  <PresentationFormat>On-screen Show (4:3)</PresentationFormat>
  <Paragraphs>141</Paragraphs>
  <Slides>27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How do we get students to think like scientists?  Fiona Rawle</vt:lpstr>
      <vt:lpstr>Curriculum Mapping Project</vt:lpstr>
      <vt:lpstr>Core Courses</vt:lpstr>
      <vt:lpstr>BIO152</vt:lpstr>
      <vt:lpstr>PowerPoint Presentation</vt:lpstr>
      <vt:lpstr>PowerPoint Presentation</vt:lpstr>
      <vt:lpstr>PowerPoint Presentation</vt:lpstr>
      <vt:lpstr>Thinking Like A Scientist Module</vt:lpstr>
      <vt:lpstr>PowerPoint Presentation</vt:lpstr>
      <vt:lpstr>PowerPoint Presentation</vt:lpstr>
      <vt:lpstr>PowerPoint Presentation</vt:lpstr>
      <vt:lpstr>What’s “wrong” with the simplified, linear scientific method?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Chlorophyll Supplementation</vt:lpstr>
      <vt:lpstr>Questions</vt:lpstr>
      <vt:lpstr>PowerPoint Presentation</vt:lpstr>
      <vt:lpstr>Students assist in developing conceptual framework</vt:lpstr>
      <vt:lpstr>PowerPoint Presentation</vt:lpstr>
      <vt:lpstr>“Detox Foot Bath”</vt:lpstr>
      <vt:lpstr>PowerPoint Presentation</vt:lpstr>
      <vt:lpstr>PowerPoint Presentation</vt:lpstr>
      <vt:lpstr>How will we assess this?</vt:lpstr>
      <vt:lpstr>Acknowledgements &amp; 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a Scientific Literacy Project in a Large First Year Biology Class</dc:title>
  <dc:creator>Fiona Rawle</dc:creator>
  <cp:lastModifiedBy>Fiona Rawle</cp:lastModifiedBy>
  <cp:revision>23</cp:revision>
  <dcterms:created xsi:type="dcterms:W3CDTF">2012-03-11T01:49:09Z</dcterms:created>
  <dcterms:modified xsi:type="dcterms:W3CDTF">2012-03-17T00:50:17Z</dcterms:modified>
</cp:coreProperties>
</file>